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8" r:id="rId6"/>
    <p:sldId id="280" r:id="rId7"/>
    <p:sldId id="279" r:id="rId8"/>
    <p:sldId id="291" r:id="rId9"/>
    <p:sldId id="296" r:id="rId10"/>
    <p:sldId id="284" r:id="rId11"/>
    <p:sldId id="286" r:id="rId12"/>
    <p:sldId id="285" r:id="rId13"/>
    <p:sldId id="288" r:id="rId14"/>
    <p:sldId id="287" r:id="rId15"/>
    <p:sldId id="289" r:id="rId16"/>
    <p:sldId id="290" r:id="rId17"/>
    <p:sldId id="29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FF"/>
    <a:srgbClr val="CC00CC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53" autoAdjust="0"/>
    <p:restoredTop sz="94660"/>
  </p:normalViewPr>
  <p:slideViewPr>
    <p:cSldViewPr snapToGrid="0">
      <p:cViewPr>
        <p:scale>
          <a:sx n="66" d="100"/>
          <a:sy n="66" d="100"/>
        </p:scale>
        <p:origin x="-46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DA60A-0FA1-4E66-98C2-9D5D0F24FFF4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A893-1D42-4A68-9225-18BCE88592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6768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2240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5516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99132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7034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633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240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543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543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3264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543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0537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0285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8887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5A893-1D42-4A68-9225-18BCE885920F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835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26F962-AE24-4569-A62A-9BF9AAA0E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4A57B8-0506-4E44-A97D-E61C63B0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33732E-4F90-42A7-896F-5255140E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147B4F-2B58-45C0-8633-2505BC32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323998-B60A-4329-9284-EFA35958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920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6B923-4711-4D18-A55D-299B16C8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5ED8C6-8AFD-454F-BCC6-28EA26C7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7888ED-6CD5-4A55-BC0D-59EFA406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6A51B8-E057-426D-A1CB-AFF56166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22B58D-0A66-4C53-B74D-A0324589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9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95BB5A-7E9A-4748-88AD-D3AEB84FF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BCAA148-D135-43F5-A1BB-B5D87C75A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27E935-F559-4D4C-A4D0-A28DBB72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AA1B2A-F277-45B1-890B-2DDC5A40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31B819-D179-42CD-B5C3-C7E181BC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1421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8705CF-823E-4C9F-9374-96CF1F91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25F67C-11D6-43DA-BE49-B92F0A2FA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7762DE-BA12-4878-AE90-B4905294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BA44DE-2ABE-414F-9E9C-3C78E5A8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9B53DE-E87C-495D-8B6B-6EAA994C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0183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EA5EE-AD9F-4714-A17C-685D336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9A8FE5-D0E5-4703-98B8-6FD09D4AA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5AB95A-7CCA-4B9C-907B-C454F9BF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1487AB-7636-471F-A783-78993588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556E86-727C-4338-A7A3-3F7884BC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4916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3463AF-78CD-482B-B1A3-9DAF395F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B82CCD-649C-49FB-A307-9585CA006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8C1BC9-3C48-4A7E-8030-939BE877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CC3499-BF33-440C-82F3-796DDA9B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225F69-8B37-45C8-A5B8-7F3A3570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4A2CC1-FBCD-4CD0-85B0-AB8A07B3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499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94990-CA7F-4C44-A2C1-E31BB3DC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18C68A-2EC0-44C4-8835-80702449D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23802D-F0B5-4853-A74B-0CBCA52A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414CC15-D7C3-4DE9-9B27-581C8306C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815C93-A195-4152-BE13-F4058E576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7825357-0586-4AD0-B37F-AB28C9E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EC838C-5FB3-4701-A903-50281FD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12BC776-73A2-43AC-A29F-93E71AF9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009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7FCBAE-EFC9-4FAF-BDA9-54D98D07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29C228-3506-4CB2-939B-7B97E322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6CD154-FACE-48FE-99A5-0EB00F36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A8EA2F-5C41-45B5-9D4D-EF64932D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58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66D9E5-4068-4A63-B4BE-E2DC800C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EE68120-1683-4CBC-9B49-6B6A7F37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013372-FC55-4FE9-BD9D-327E910C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5607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CA4C-A0B2-40F3-9E09-D00CF09A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0A6863-9EE4-4577-B177-1DDCB25F5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18B268-ED59-4598-9CE9-80160D6B8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36D4F1-41E8-4AD9-9563-8F674369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705FCD-CD5C-4C2D-A70E-29412D16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DF6807-0F9A-461F-940E-BFCF2FB5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150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249C42-783C-4DF2-9342-C39C5999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5067F1-7545-4C17-B07D-1414B105D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A1A89-603A-4A70-A322-1FE39FED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5A3DC8-D332-46D1-952C-1E0ACC15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532FE0-33E5-4A5A-BC05-6A3E10A9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D4CBC4-9EF5-43FB-81EC-58239EBB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146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938AA4-D8C0-4707-98C0-A9FA89DC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1634EF-833D-4417-948F-5EF5BBB7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214B46-68E2-4F69-85E8-FAFB43C94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CA24-1772-47B5-8792-BCE37D7AC187}" type="datetimeFigureOut">
              <a:rPr lang="en-IN" smtClean="0"/>
              <a:pPr/>
              <a:t>22/10/2020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BE92D5-427B-4CE4-8ACC-5DB919955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673169-468B-48C1-82C9-FC026341E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565E-2FB2-4BFE-8B91-EA26158782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741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A739B8-C692-4983-97CE-CD5D0B279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392" y="510092"/>
            <a:ext cx="10552922" cy="117279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ENERGY CENTRAL SCHOOL-03                              TARAPUR.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392" y="1828800"/>
            <a:ext cx="10618237" cy="47276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		:	IX</a:t>
            </a:r>
          </a:p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	:	PHYSICS </a:t>
            </a:r>
          </a:p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	:	11</a:t>
            </a:r>
          </a:p>
          <a:p>
            <a:pPr algn="l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ork &amp; </a:t>
            </a:r>
            <a:r>
              <a:rPr lang="en-IN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nergy</a:t>
            </a:r>
            <a:r>
              <a:rPr lang="e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MODULE-2/2</a:t>
            </a:r>
          </a:p>
          <a:p>
            <a:pPr algn="l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	: 	Ms Soniya Moreshwar Sayam</a:t>
            </a:r>
          </a:p>
          <a:p>
            <a:pPr algn="l"/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(PGT-PHYSICS</a:t>
            </a:r>
            <a:r>
              <a:rPr lang="en-IN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49760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395011"/>
            <a:ext cx="11278029" cy="60057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Rate of Doing Work: Example</a:t>
            </a:r>
          </a:p>
          <a:p>
            <a:pPr algn="l"/>
            <a:endParaRPr lang="en-US" sz="5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Stronger person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do certain 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in relatively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time.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31F4E98-A0F6-4828-9107-FF90BEACA0F7}"/>
              </a:ext>
            </a:extLst>
          </p:cNvPr>
          <p:cNvGrpSpPr/>
          <p:nvPr/>
        </p:nvGrpSpPr>
        <p:grpSpPr>
          <a:xfrm>
            <a:off x="5486400" y="1329688"/>
            <a:ext cx="6014720" cy="4888231"/>
            <a:chOff x="5486400" y="1329688"/>
            <a:chExt cx="6014720" cy="4888231"/>
          </a:xfrm>
        </p:grpSpPr>
        <p:pic>
          <p:nvPicPr>
            <p:cNvPr id="2050" name="Picture 2" descr="CBSE Class 11 Physics, Work, Energy and Power – 1, Work Energy Theorem on  Make a GIF">
              <a:extLst>
                <a:ext uri="{FF2B5EF4-FFF2-40B4-BE49-F238E27FC236}">
                  <a16:creationId xmlns="" xmlns:a16="http://schemas.microsoft.com/office/drawing/2014/main" id="{9F67EC26-FBB1-4526-BC42-6921D5A782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329688"/>
              <a:ext cx="6014720" cy="48882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83865CCE-2F01-49BC-993C-2EBAAA5AFFEE}"/>
                </a:ext>
              </a:extLst>
            </p:cNvPr>
            <p:cNvSpPr/>
            <p:nvPr/>
          </p:nvSpPr>
          <p:spPr>
            <a:xfrm>
              <a:off x="5486400" y="1329688"/>
              <a:ext cx="6014720" cy="2755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81F4640-DBDB-4834-9933-D1B3E754ABAB}"/>
                </a:ext>
              </a:extLst>
            </p:cNvPr>
            <p:cNvSpPr/>
            <p:nvPr/>
          </p:nvSpPr>
          <p:spPr>
            <a:xfrm>
              <a:off x="9530080" y="5618480"/>
              <a:ext cx="1971040" cy="59943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="" xmlns:p14="http://schemas.microsoft.com/office/powerpoint/2010/main" val="341469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395011"/>
            <a:ext cx="11278029" cy="60057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Rate of Doing Work: Example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more powerful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vehicle would 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journey in shorter 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than a less</a:t>
            </a:r>
          </a:p>
          <a:p>
            <a:pPr algn="l"/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powerful one.</a:t>
            </a:r>
          </a:p>
        </p:txBody>
      </p:sp>
      <p:pic>
        <p:nvPicPr>
          <p:cNvPr id="4098" name="Picture 2" descr="2D Animation by Karthik Wolf on Dribbble">
            <a:extLst>
              <a:ext uri="{FF2B5EF4-FFF2-40B4-BE49-F238E27FC236}">
                <a16:creationId xmlns="" xmlns:a16="http://schemas.microsoft.com/office/drawing/2014/main" id="{458E6614-2C36-492B-BAD2-E44653EFB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60" y="1554480"/>
            <a:ext cx="5902959" cy="473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8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53123FE-9701-420B-9C76-E616AB50AD0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5669" y="395011"/>
                <a:ext cx="11278029" cy="6005789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“Power is defined as the rate of doing work.”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an agent does a work ‘W’,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time ‘t’,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Power ‘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P’,  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𝑾𝒐𝒓𝒌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𝒕𝒊𝒎𝒆</m:t>
                        </m:r>
                      </m:den>
                    </m:f>
                  </m:oMath>
                </a14:m>
                <a:endParaRPr 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353123FE-9701-420B-9C76-E616AB50A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5669" y="395011"/>
                <a:ext cx="11278029" cy="6005789"/>
              </a:xfrm>
              <a:blipFill>
                <a:blip r:embed="rId3"/>
                <a:stretch>
                  <a:fillRect l="-1945" t="-52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6725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53123FE-9701-420B-9C76-E616AB50AD0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5669" y="251927"/>
                <a:ext cx="11278029" cy="614887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685800" indent="-685800" algn="l">
                  <a:buFont typeface="Courier New" panose="02070309020205020404" pitchFamily="49" charset="0"/>
                  <a:buChar char="o"/>
                </a:pPr>
                <a:r>
                  <a:rPr lang="en-US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unit of power is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watt (W).</a:t>
                </a:r>
              </a:p>
              <a:p>
                <a:pPr marL="685800" indent="-685800" algn="just">
                  <a:buFont typeface="Courier New" panose="02070309020205020404" pitchFamily="49" charset="0"/>
                  <a:buChar char="o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“1 watt is the power of an agent, which does work at the rate of 1 joule per second.”</a:t>
                </a:r>
              </a:p>
              <a:p>
                <a:pPr algn="l"/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watt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𝒋𝒐𝒖𝒍𝒆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𝒔𝒆𝒄𝒐𝒏𝒅</m:t>
                        </m:r>
                      </m:den>
                    </m:f>
                  </m:oMath>
                </a14:m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 1 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l">
                  <a:buFont typeface="Courier New" panose="02070309020205020404" pitchFamily="49" charset="0"/>
                  <a:buChar char="o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rates of energy transferred expressed in kilowatts (kW) </a:t>
                </a:r>
              </a:p>
              <a:p>
                <a:pPr marL="571500" indent="-571500" algn="l">
                  <a:buFont typeface="Courier New" panose="02070309020205020404" pitchFamily="49" charset="0"/>
                  <a:buChar char="o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Power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𝑻𝒐𝒕𝒂𝒍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𝑬𝒏𝒆𝒓𝒈𝒚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𝑪𝒐𝒏𝒔𝒖𝒎𝒆𝒅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𝑻𝒐𝒕𝒂𝒍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𝑻𝒊𝒎𝒆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𝑻𝒂𝒌𝒆𝒏</m:t>
                        </m:r>
                      </m:den>
                    </m:f>
                  </m:oMath>
                </a14:m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53123FE-9701-420B-9C76-E616AB50A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5669" y="251927"/>
                <a:ext cx="11278029" cy="6148873"/>
              </a:xfrm>
              <a:blipFill>
                <a:blip r:embed="rId3"/>
                <a:stretch>
                  <a:fillRect l="-1783" t="-2970" r="-18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3518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53123FE-9701-420B-9C76-E616AB50AD0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5669" y="395011"/>
                <a:ext cx="11278029" cy="6005789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5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Commercial unit of energy: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kilowatt hour (kWh) is a bigger unit of energy.</a:t>
                </a:r>
              </a:p>
              <a:p>
                <a:pPr algn="l"/>
                <a:r>
                  <a:rPr lang="en-US" sz="4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: “One kilowatt hour is the energy used in one hour at the rate of 1000 joule per second</a:t>
                </a: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.”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1 kWh = 1 kW ×1 h 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= 1000 W ×3600 s  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= 3600000J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1kWh  = 3.6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</a:p>
              <a:p>
                <a:pPr algn="l"/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53123FE-9701-420B-9C76-E616AB50A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5669" y="395011"/>
                <a:ext cx="11278029" cy="6005789"/>
              </a:xfrm>
              <a:blipFill>
                <a:blip r:embed="rId3"/>
                <a:stretch>
                  <a:fillRect l="-1945" t="-4260" r="-25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8206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714" y="609599"/>
            <a:ext cx="10784115" cy="60804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aily uses of electrical energy">
            <a:extLst>
              <a:ext uri="{FF2B5EF4-FFF2-40B4-BE49-F238E27FC236}">
                <a16:creationId xmlns="" xmlns:a16="http://schemas.microsoft.com/office/drawing/2014/main" id="{3FD2C52F-5559-4678-85A9-6294D32F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1" y="682171"/>
            <a:ext cx="10602196" cy="5912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89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395011"/>
            <a:ext cx="11278029" cy="60057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Industries                               Commercial establishments</a:t>
            </a:r>
          </a:p>
          <a:p>
            <a:pPr algn="l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0 Biggest Utility Companies">
            <a:extLst>
              <a:ext uri="{FF2B5EF4-FFF2-40B4-BE49-F238E27FC236}">
                <a16:creationId xmlns="" xmlns:a16="http://schemas.microsoft.com/office/drawing/2014/main" id="{D2D10AEE-12D0-42C0-A6AA-1428A192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5" y="1166327"/>
            <a:ext cx="5299011" cy="4665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ercial Property for Rent in Marikina City. 📌 Retail Space for rent in  Metro Manila | Dot Property">
            <a:extLst>
              <a:ext uri="{FF2B5EF4-FFF2-40B4-BE49-F238E27FC236}">
                <a16:creationId xmlns="" xmlns:a16="http://schemas.microsoft.com/office/drawing/2014/main" id="{AF772691-DB66-45F4-AE04-68FFFF0F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1" y="1166327"/>
            <a:ext cx="5132963" cy="4665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44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395011"/>
            <a:ext cx="11278029" cy="60057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energy used 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month is 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terms 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‘units’.</a:t>
            </a:r>
          </a:p>
          <a:p>
            <a:pPr algn="l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unit = 1 kilowatt hour. </a:t>
            </a:r>
          </a:p>
        </p:txBody>
      </p:sp>
      <p:pic>
        <p:nvPicPr>
          <p:cNvPr id="2052" name="Picture 4" descr="Meter GIFs | Tenor">
            <a:extLst>
              <a:ext uri="{FF2B5EF4-FFF2-40B4-BE49-F238E27FC236}">
                <a16:creationId xmlns="" xmlns:a16="http://schemas.microsoft.com/office/drawing/2014/main" id="{9545F362-28EA-4168-9EB1-0928787DBA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1" y="1185667"/>
            <a:ext cx="5132963" cy="4645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092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18" y="237979"/>
            <a:ext cx="11241879" cy="62017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Thank You!</a:t>
            </a:r>
          </a:p>
          <a:p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53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59" y="385681"/>
            <a:ext cx="11010123" cy="60866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Topics to be learn…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Energy.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of an Object at a Height.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IN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Energy.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IN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IN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Commercial Unit of Energy.</a:t>
            </a:r>
          </a:p>
        </p:txBody>
      </p:sp>
    </p:spTree>
    <p:extLst>
      <p:ext uri="{BB962C8B-B14F-4D97-AF65-F5344CB8AC3E}">
        <p14:creationId xmlns="" xmlns:p14="http://schemas.microsoft.com/office/powerpoint/2010/main" val="377830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38" y="395011"/>
            <a:ext cx="11010123" cy="62017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It is the energy possessed by the           object due to its position or condition.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It is same as stored energy.</a:t>
            </a:r>
          </a:p>
          <a:p>
            <a:pPr algn="l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The Concept of Potential Energy: Gravitational, Elastic, Chemical, Vide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281" y="1376905"/>
            <a:ext cx="3484179" cy="2391053"/>
          </a:xfrm>
          <a:prstGeom prst="rect">
            <a:avLst/>
          </a:prstGeom>
          <a:noFill/>
        </p:spPr>
      </p:pic>
      <p:pic>
        <p:nvPicPr>
          <p:cNvPr id="34820" name="Picture 4" descr="Energy Clipart Elastic Potential Energy - Elastic Energy Examples - Png  Download (#3323171) - Pin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1390971"/>
            <a:ext cx="3263464" cy="2361222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1943" y="1371600"/>
            <a:ext cx="3326525" cy="23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99089" y="409903"/>
            <a:ext cx="747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itchFamily="34" charset="0"/>
                <a:cs typeface="Times New Roman" pitchFamily="18" charset="0"/>
              </a:rPr>
              <a:t>Potential Energy :</a:t>
            </a:r>
          </a:p>
        </p:txBody>
      </p:sp>
    </p:spTree>
    <p:extLst>
      <p:ext uri="{BB962C8B-B14F-4D97-AF65-F5344CB8AC3E}">
        <p14:creationId xmlns="" xmlns:p14="http://schemas.microsoft.com/office/powerpoint/2010/main" val="349793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395011"/>
            <a:ext cx="11278029" cy="60057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of an Object at a Height:</a:t>
            </a:r>
          </a:p>
          <a:p>
            <a:pPr algn="l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of an object at a height is the Gravitational Potential Energy.</a:t>
            </a:r>
          </a:p>
          <a:p>
            <a:pPr algn="l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done in raising an object from the ground to the height against gravity is called as Gravitational Potential Energy.</a:t>
            </a:r>
          </a:p>
          <a:p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3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53123FE-9701-420B-9C76-E616AB50AD0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5669" y="251928"/>
                <a:ext cx="11278029" cy="6326154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an object of mass ‘m’,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Raised through a height ‘h’,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 force required to 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raise the object , Weight = mg,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the work done on the object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against gravity , ‘W’.</a:t>
                </a:r>
              </a:p>
              <a:p>
                <a:pPr algn="l"/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</a:t>
                </a:r>
                <a14:m>
                  <m:oMath xmlns:m="http://schemas.openxmlformats.org/officeDocument/2006/math"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=</m:t>
                    </m:r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𝒇𝒐𝒓𝒄𝒆</m:t>
                    </m:r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×</m:t>
                    </m:r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𝒅𝒊𝒔𝒑𝒍𝒂𝒄𝒆𝒎𝒆𝒏𝒕</m:t>
                    </m:r>
                  </m:oMath>
                </a14:m>
                <a:endParaRPr lang="en-IN" sz="40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𝑾</m:t>
                    </m:r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𝒎𝒈</m:t>
                    </m:r>
                    <m:r>
                      <a:rPr lang="en-I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I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40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l"/>
                <a:r>
                  <a:rPr lang="en-IN" sz="40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   = </a:t>
                </a:r>
                <a:r>
                  <a:rPr lang="en-IN" sz="4000" b="1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mgh</a:t>
                </a:r>
                <a:endParaRPr lang="en-IN" sz="4000" b="1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I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353123FE-9701-420B-9C76-E616AB50A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5669" y="251928"/>
                <a:ext cx="11278029" cy="6326154"/>
              </a:xfrm>
              <a:blipFill>
                <a:blip r:embed="rId3"/>
                <a:stretch>
                  <a:fillRect l="-1729" t="-26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avitational Potential Energy | eMedicalPrep">
            <a:extLst>
              <a:ext uri="{FF2B5EF4-FFF2-40B4-BE49-F238E27FC236}">
                <a16:creationId xmlns="" xmlns:a16="http://schemas.microsoft.com/office/drawing/2014/main" id="{925E2046-2EF3-4F79-8581-E236399D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391886"/>
            <a:ext cx="3657600" cy="5859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030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251928"/>
            <a:ext cx="11278029" cy="63261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definition of potential 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energy,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= Work done</a:t>
            </a:r>
          </a:p>
          <a:p>
            <a:pPr algn="l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PE=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Gravitational Energy depends 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on the initial and final positions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of object and not on the path.</a:t>
            </a:r>
          </a:p>
          <a:p>
            <a:pPr algn="l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avitational Potential Energy | eMedicalPrep">
            <a:extLst>
              <a:ext uri="{FF2B5EF4-FFF2-40B4-BE49-F238E27FC236}">
                <a16:creationId xmlns="" xmlns:a16="http://schemas.microsoft.com/office/drawing/2014/main" id="{925E2046-2EF3-4F79-8581-E236399D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391886"/>
            <a:ext cx="3657600" cy="5859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004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3123FE-9701-420B-9C76-E616AB50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395011"/>
            <a:ext cx="11278029" cy="60057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Energy: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can only be converted from one form to another.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can neither be created not destroyed</a:t>
            </a: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and before the transformation total energy remains same.</a:t>
            </a:r>
          </a:p>
        </p:txBody>
      </p:sp>
    </p:spTree>
    <p:extLst>
      <p:ext uri="{BB962C8B-B14F-4D97-AF65-F5344CB8AC3E}">
        <p14:creationId xmlns="" xmlns:p14="http://schemas.microsoft.com/office/powerpoint/2010/main" val="220030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8F5A9-AAEB-4363-BF6A-BF35E3748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47" y="296388"/>
                <a:ext cx="11523305" cy="6382138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4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Conservation of Energy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Freely falling body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position C: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 = 0</a:t>
                </a: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PE =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endPara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Total Energy = 0 +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…. (1)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position B: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velocity of body, then u = 0, S = x.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equation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 a S</a:t>
                </a:r>
              </a:p>
              <a:p>
                <a:pPr marL="0" indent="0">
                  <a:buNone/>
                </a:pPr>
                <a:r>
                  <a:rPr lang="en-IN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2   </m:t>
                        </m:r>
                      </m:sup>
                    </m:sSub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+ 2 g x = 2gx</a:t>
                </a: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𝑆𝑖𝑛𝑐𝑒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𝐾𝐸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2gx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And   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 = mg(h-x) =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mgx</a:t>
                </a:r>
                <a:endPara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𝐸𝑛𝑒𝑟𝑔𝑦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𝑚𝑔𝑥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𝑚𝑔h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𝑚𝑔𝑥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𝑚𝑔h</m:t>
                    </m:r>
                  </m:oMath>
                </a14:m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….(2)</a:t>
                </a:r>
              </a:p>
              <a:p>
                <a:pPr marL="0" indent="0">
                  <a:buNone/>
                </a:pPr>
                <a:endPara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708F5A9-AAEB-4363-BF6A-BF35E3748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47" y="296388"/>
                <a:ext cx="11523305" cy="6382138"/>
              </a:xfrm>
              <a:blipFill>
                <a:blip r:embed="rId2"/>
                <a:stretch>
                  <a:fillRect l="-1111" t="-38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F4EF086-0360-4C1F-BD12-A677CB9B4A37}"/>
              </a:ext>
            </a:extLst>
          </p:cNvPr>
          <p:cNvSpPr/>
          <p:nvPr/>
        </p:nvSpPr>
        <p:spPr>
          <a:xfrm>
            <a:off x="9552972" y="1226861"/>
            <a:ext cx="821798" cy="824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0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08DC881-A4CD-4EC3-A1BF-2787E60B5092}"/>
                  </a:ext>
                </a:extLst>
              </p:cNvPr>
              <p:cNvSpPr/>
              <p:nvPr/>
            </p:nvSpPr>
            <p:spPr>
              <a:xfrm>
                <a:off x="9560359" y="3073310"/>
                <a:ext cx="807025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908DC881-A4CD-4EC3-A1BF-2787E60B5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359" y="3073310"/>
                <a:ext cx="807025" cy="82469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="" xmlns:a16="http://schemas.microsoft.com/office/drawing/2014/main" id="{A4C2D9CF-742C-4802-9776-D813503617CB}"/>
              </a:ext>
            </a:extLst>
          </p:cNvPr>
          <p:cNvSpPr/>
          <p:nvPr/>
        </p:nvSpPr>
        <p:spPr>
          <a:xfrm>
            <a:off x="9603388" y="4863724"/>
            <a:ext cx="821802" cy="824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v</a:t>
            </a:r>
            <a:endParaRPr lang="en-IN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3CF10606-5E21-419C-9365-645CEBEDD2B4}"/>
              </a:ext>
            </a:extLst>
          </p:cNvPr>
          <p:cNvCxnSpPr>
            <a:cxnSpLocks/>
          </p:cNvCxnSpPr>
          <p:nvPr/>
        </p:nvCxnSpPr>
        <p:spPr>
          <a:xfrm>
            <a:off x="8777112" y="1605006"/>
            <a:ext cx="84752" cy="37649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50AF97C-4C64-4A0F-AEF5-29EF2057698F}"/>
              </a:ext>
            </a:extLst>
          </p:cNvPr>
          <p:cNvCxnSpPr>
            <a:cxnSpLocks/>
          </p:cNvCxnSpPr>
          <p:nvPr/>
        </p:nvCxnSpPr>
        <p:spPr>
          <a:xfrm>
            <a:off x="9236640" y="1605006"/>
            <a:ext cx="0" cy="18922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0646003-C7CC-49D6-80B4-05085259EEC7}"/>
              </a:ext>
            </a:extLst>
          </p:cNvPr>
          <p:cNvCxnSpPr>
            <a:cxnSpLocks/>
          </p:cNvCxnSpPr>
          <p:nvPr/>
        </p:nvCxnSpPr>
        <p:spPr>
          <a:xfrm>
            <a:off x="8525351" y="1600232"/>
            <a:ext cx="9661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A352DFB-01B2-42C5-938D-3A7C8144FBB6}"/>
              </a:ext>
            </a:extLst>
          </p:cNvPr>
          <p:cNvCxnSpPr>
            <a:cxnSpLocks/>
          </p:cNvCxnSpPr>
          <p:nvPr/>
        </p:nvCxnSpPr>
        <p:spPr>
          <a:xfrm>
            <a:off x="8909745" y="3564504"/>
            <a:ext cx="58173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BFD6928-A4DB-4882-B45A-2AD1846DDC81}"/>
              </a:ext>
            </a:extLst>
          </p:cNvPr>
          <p:cNvCxnSpPr>
            <a:cxnSpLocks/>
          </p:cNvCxnSpPr>
          <p:nvPr/>
        </p:nvCxnSpPr>
        <p:spPr>
          <a:xfrm>
            <a:off x="8657877" y="5369909"/>
            <a:ext cx="9661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540C6B4-8DB3-4501-A3FC-5C55AA7422FF}"/>
              </a:ext>
            </a:extLst>
          </p:cNvPr>
          <p:cNvSpPr/>
          <p:nvPr/>
        </p:nvSpPr>
        <p:spPr>
          <a:xfrm>
            <a:off x="8301512" y="3338459"/>
            <a:ext cx="360520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56828DE-30B5-46D9-9CB3-031D56BD07AC}"/>
              </a:ext>
            </a:extLst>
          </p:cNvPr>
          <p:cNvSpPr/>
          <p:nvPr/>
        </p:nvSpPr>
        <p:spPr>
          <a:xfrm>
            <a:off x="8909745" y="2331464"/>
            <a:ext cx="333707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x</a:t>
            </a:r>
            <a:endParaRPr lang="en-IN" sz="2400" b="1" i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9AA6975-632A-4650-B04A-54C19DE701B5}"/>
              </a:ext>
            </a:extLst>
          </p:cNvPr>
          <p:cNvSpPr/>
          <p:nvPr/>
        </p:nvSpPr>
        <p:spPr>
          <a:xfrm>
            <a:off x="10706258" y="4911708"/>
            <a:ext cx="333707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0BBFA5A-2955-4B7A-96DC-A3895B017A61}"/>
              </a:ext>
            </a:extLst>
          </p:cNvPr>
          <p:cNvSpPr/>
          <p:nvPr/>
        </p:nvSpPr>
        <p:spPr>
          <a:xfrm>
            <a:off x="10532945" y="1338792"/>
            <a:ext cx="333707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299C661-9C52-41E5-99C3-8AAA8847C312}"/>
              </a:ext>
            </a:extLst>
          </p:cNvPr>
          <p:cNvSpPr/>
          <p:nvPr/>
        </p:nvSpPr>
        <p:spPr>
          <a:xfrm>
            <a:off x="10613353" y="3077914"/>
            <a:ext cx="333707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en-IN" sz="24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9FED7E9-C251-4BC6-B8EF-77DB72AA4CD7}"/>
              </a:ext>
            </a:extLst>
          </p:cNvPr>
          <p:cNvCxnSpPr/>
          <p:nvPr/>
        </p:nvCxnSpPr>
        <p:spPr>
          <a:xfrm>
            <a:off x="8652823" y="5688422"/>
            <a:ext cx="25885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0635B61-5037-47AB-9443-3154A6DF4463}"/>
              </a:ext>
            </a:extLst>
          </p:cNvPr>
          <p:cNvSpPr/>
          <p:nvPr/>
        </p:nvSpPr>
        <p:spPr>
          <a:xfrm>
            <a:off x="8996096" y="5666257"/>
            <a:ext cx="2012419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Ground level</a:t>
            </a:r>
            <a:endParaRPr lang="en-IN" sz="24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CEC5B27-5FEA-4FC7-9735-F41DD3DA13D8}"/>
              </a:ext>
            </a:extLst>
          </p:cNvPr>
          <p:cNvGrpSpPr/>
          <p:nvPr/>
        </p:nvGrpSpPr>
        <p:grpSpPr>
          <a:xfrm>
            <a:off x="9546327" y="1226861"/>
            <a:ext cx="872218" cy="4461561"/>
            <a:chOff x="9555536" y="1226861"/>
            <a:chExt cx="872218" cy="4461561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9E79D49-DD1E-4FFE-8282-C66C5C4321F5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14" y="2029394"/>
              <a:ext cx="0" cy="10288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458FB34-2587-48DD-A812-295F887B182E}"/>
                </a:ext>
              </a:extLst>
            </p:cNvPr>
            <p:cNvCxnSpPr>
              <a:cxnSpLocks/>
            </p:cNvCxnSpPr>
            <p:nvPr/>
          </p:nvCxnSpPr>
          <p:spPr>
            <a:xfrm>
              <a:off x="9989181" y="3898008"/>
              <a:ext cx="22333" cy="965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5FB01F4-CF6F-4124-B68D-3E536815D578}"/>
                </a:ext>
              </a:extLst>
            </p:cNvPr>
            <p:cNvSpPr/>
            <p:nvPr/>
          </p:nvSpPr>
          <p:spPr>
            <a:xfrm>
              <a:off x="9555536" y="1226861"/>
              <a:ext cx="821798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= 0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65152C3-E334-47D1-B70D-3AF75BCA48FB}"/>
                    </a:ext>
                  </a:extLst>
                </p:cNvPr>
                <p:cNvSpPr/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765152C3-E334-47D1-B70D-3AF75BCA4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EF148C8-2475-493D-9962-D22F8E61D0B7}"/>
                </a:ext>
              </a:extLst>
            </p:cNvPr>
            <p:cNvSpPr/>
            <p:nvPr/>
          </p:nvSpPr>
          <p:spPr>
            <a:xfrm>
              <a:off x="9605952" y="4863724"/>
              <a:ext cx="821802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v</a:t>
              </a:r>
              <a:endParaRPr lang="en-IN" i="1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E601529-C493-4AF7-8CD1-545CBBDD56CE}"/>
              </a:ext>
            </a:extLst>
          </p:cNvPr>
          <p:cNvCxnSpPr>
            <a:cxnSpLocks/>
          </p:cNvCxnSpPr>
          <p:nvPr/>
        </p:nvCxnSpPr>
        <p:spPr>
          <a:xfrm>
            <a:off x="8909745" y="3565572"/>
            <a:ext cx="58173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138F001-0B31-4D02-8644-D40E038258DF}"/>
              </a:ext>
            </a:extLst>
          </p:cNvPr>
          <p:cNvGrpSpPr/>
          <p:nvPr/>
        </p:nvGrpSpPr>
        <p:grpSpPr>
          <a:xfrm>
            <a:off x="9541945" y="1226861"/>
            <a:ext cx="872218" cy="4461561"/>
            <a:chOff x="9555536" y="1226861"/>
            <a:chExt cx="872218" cy="446156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137CCB1B-5DC8-4DE4-8132-030053F1A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14" y="2029394"/>
              <a:ext cx="0" cy="10288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BE4A4CEF-C05A-422C-9160-9D4A8CAB2DAE}"/>
                </a:ext>
              </a:extLst>
            </p:cNvPr>
            <p:cNvCxnSpPr>
              <a:cxnSpLocks/>
            </p:cNvCxnSpPr>
            <p:nvPr/>
          </p:nvCxnSpPr>
          <p:spPr>
            <a:xfrm>
              <a:off x="9989181" y="3898008"/>
              <a:ext cx="22333" cy="965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0B48723-F5F7-4570-B8EF-5E3FDE2AEE3A}"/>
                </a:ext>
              </a:extLst>
            </p:cNvPr>
            <p:cNvSpPr/>
            <p:nvPr/>
          </p:nvSpPr>
          <p:spPr>
            <a:xfrm>
              <a:off x="9555536" y="1226861"/>
              <a:ext cx="821798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= 0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3EFF30C-29E8-4D4F-92C5-8C76AA4F19A8}"/>
                    </a:ext>
                  </a:extLst>
                </p:cNvPr>
                <p:cNvSpPr/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E3EFF30C-29E8-4D4F-92C5-8C76AA4F19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AE37195A-EC66-47F1-AB2D-593F54FA45DB}"/>
                </a:ext>
              </a:extLst>
            </p:cNvPr>
            <p:cNvSpPr/>
            <p:nvPr/>
          </p:nvSpPr>
          <p:spPr>
            <a:xfrm>
              <a:off x="9605952" y="4863724"/>
              <a:ext cx="821802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v</a:t>
              </a:r>
              <a:endParaRPr lang="en-IN" i="1" dirty="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5CB4E1F3-6A80-454C-883E-86427DCA0882}"/>
              </a:ext>
            </a:extLst>
          </p:cNvPr>
          <p:cNvCxnSpPr>
            <a:cxnSpLocks/>
          </p:cNvCxnSpPr>
          <p:nvPr/>
        </p:nvCxnSpPr>
        <p:spPr>
          <a:xfrm>
            <a:off x="8775457" y="1605006"/>
            <a:ext cx="84752" cy="37649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E1054654-B79D-415A-B511-92739E0D2C3B}"/>
              </a:ext>
            </a:extLst>
          </p:cNvPr>
          <p:cNvCxnSpPr>
            <a:cxnSpLocks/>
          </p:cNvCxnSpPr>
          <p:nvPr/>
        </p:nvCxnSpPr>
        <p:spPr>
          <a:xfrm>
            <a:off x="9234985" y="1605006"/>
            <a:ext cx="0" cy="18922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C6B2625C-9AE2-4601-90BA-D631FAE62299}"/>
              </a:ext>
            </a:extLst>
          </p:cNvPr>
          <p:cNvCxnSpPr>
            <a:cxnSpLocks/>
          </p:cNvCxnSpPr>
          <p:nvPr/>
        </p:nvCxnSpPr>
        <p:spPr>
          <a:xfrm>
            <a:off x="8656222" y="5369909"/>
            <a:ext cx="9661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22F5BF7-4AE0-4DCD-8F30-15F2CB8919B0}"/>
              </a:ext>
            </a:extLst>
          </p:cNvPr>
          <p:cNvSpPr/>
          <p:nvPr/>
        </p:nvSpPr>
        <p:spPr>
          <a:xfrm>
            <a:off x="8299857" y="3338459"/>
            <a:ext cx="360520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8D312E9-2BD8-414F-98DB-94518174E2A0}"/>
              </a:ext>
            </a:extLst>
          </p:cNvPr>
          <p:cNvSpPr/>
          <p:nvPr/>
        </p:nvSpPr>
        <p:spPr>
          <a:xfrm>
            <a:off x="8908090" y="2331464"/>
            <a:ext cx="333707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x</a:t>
            </a:r>
            <a:endParaRPr lang="en-IN" sz="2400" b="1" i="1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476A6B30-0DA5-4284-9AD9-28EFE7DDE99F}"/>
              </a:ext>
            </a:extLst>
          </p:cNvPr>
          <p:cNvCxnSpPr>
            <a:cxnSpLocks/>
          </p:cNvCxnSpPr>
          <p:nvPr/>
        </p:nvCxnSpPr>
        <p:spPr>
          <a:xfrm>
            <a:off x="8908090" y="3565572"/>
            <a:ext cx="58173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812455E-07F1-4C46-86DD-E46F334F7915}"/>
              </a:ext>
            </a:extLst>
          </p:cNvPr>
          <p:cNvGrpSpPr/>
          <p:nvPr/>
        </p:nvGrpSpPr>
        <p:grpSpPr>
          <a:xfrm>
            <a:off x="8523696" y="1226861"/>
            <a:ext cx="1888812" cy="4461561"/>
            <a:chOff x="8523696" y="1226861"/>
            <a:chExt cx="1888812" cy="446156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D9B1FF-DFF6-464A-8665-EC8045342622}"/>
                </a:ext>
              </a:extLst>
            </p:cNvPr>
            <p:cNvCxnSpPr>
              <a:cxnSpLocks/>
            </p:cNvCxnSpPr>
            <p:nvPr/>
          </p:nvCxnSpPr>
          <p:spPr>
            <a:xfrm>
              <a:off x="8523696" y="1600232"/>
              <a:ext cx="966131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9A9A60E7-31A4-4DF5-836A-5F6B03075193}"/>
                </a:ext>
              </a:extLst>
            </p:cNvPr>
            <p:cNvGrpSpPr/>
            <p:nvPr/>
          </p:nvGrpSpPr>
          <p:grpSpPr>
            <a:xfrm>
              <a:off x="9540290" y="1226861"/>
              <a:ext cx="872218" cy="4461561"/>
              <a:chOff x="9555536" y="1226861"/>
              <a:chExt cx="872218" cy="446156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F47509F6-2B0A-43DC-B356-7D92312D9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6014" y="2029394"/>
                <a:ext cx="0" cy="102885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="" xmlns:a16="http://schemas.microsoft.com/office/drawing/2014/main" id="{10AC7E95-37FE-4DA7-BDBA-5AB2B1EBD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9181" y="3898008"/>
                <a:ext cx="22333" cy="96571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6B996B45-C73D-46EA-9CB0-0306E70D4E8F}"/>
                  </a:ext>
                </a:extLst>
              </p:cNvPr>
              <p:cNvSpPr/>
              <p:nvPr/>
            </p:nvSpPr>
            <p:spPr>
              <a:xfrm>
                <a:off x="9555536" y="1226861"/>
                <a:ext cx="821798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= 0</a:t>
                </a:r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B04D0059-445F-419F-8D7F-9E433F2AEB49}"/>
                      </a:ext>
                    </a:extLst>
                  </p:cNvPr>
                  <p:cNvSpPr/>
                  <p:nvPr/>
                </p:nvSpPr>
                <p:spPr>
                  <a:xfrm>
                    <a:off x="9562923" y="3073310"/>
                    <a:ext cx="807025" cy="82469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>
              <p:sp>
                <p:nvSpPr>
                  <p:cNvPr id="47" name="Oval 46">
                    <a:extLst>
                      <a:ext uri="{FF2B5EF4-FFF2-40B4-BE49-F238E27FC236}">
                        <a16:creationId xmlns="" xmlns:a16="http://schemas.microsoft.com/office/drawing/2014/main" id="{B04D0059-445F-419F-8D7F-9E433F2AEB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2923" y="3073310"/>
                    <a:ext cx="807025" cy="824698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9D451757-958F-4C7A-826D-91EC4011EF95}"/>
                  </a:ext>
                </a:extLst>
              </p:cNvPr>
              <p:cNvSpPr/>
              <p:nvPr/>
            </p:nvSpPr>
            <p:spPr>
              <a:xfrm>
                <a:off x="9605952" y="4863724"/>
                <a:ext cx="821802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/>
                  <a:t>v</a:t>
                </a:r>
                <a:endParaRPr lang="en-IN" i="1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6647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8F5A9-AAEB-4363-BF6A-BF35E3748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47" y="296388"/>
                <a:ext cx="11523305" cy="6382138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Conservation of Energy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Freely falling body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position A: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velocity of body be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= 0, S = h.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equation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 a S</a:t>
                </a: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 g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2 g h</a:t>
                </a:r>
              </a:p>
              <a:p>
                <a:pPr marL="0" indent="0">
                  <a:buNone/>
                </a:pPr>
                <a:r>
                  <a:rPr lang="en-US" b="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𝑆𝑖𝑛𝑐𝑒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𝐾𝐸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g h =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endPara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And    PE  = 0</a:t>
                </a: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Total Energy =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 =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….(3)</a:t>
                </a: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“During free fall of an object, the decrease in </a:t>
                </a: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energy, at any point in its path, appears as </a:t>
                </a:r>
              </a:p>
              <a:p>
                <a:pPr marL="0" indent="0">
                  <a:buNone/>
                </a:pP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equal amount of increase in kinetic energy.”</a:t>
                </a:r>
              </a:p>
              <a:p>
                <a:pPr marL="0" indent="0">
                  <a:buNone/>
                </a:pPr>
                <a:endPara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708F5A9-AAEB-4363-BF6A-BF35E3748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47" y="296388"/>
                <a:ext cx="11523305" cy="6382138"/>
              </a:xfrm>
              <a:blipFill>
                <a:blip r:embed="rId2"/>
                <a:stretch>
                  <a:fillRect l="-1111" t="-28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F4EF086-0360-4C1F-BD12-A677CB9B4A37}"/>
              </a:ext>
            </a:extLst>
          </p:cNvPr>
          <p:cNvSpPr/>
          <p:nvPr/>
        </p:nvSpPr>
        <p:spPr>
          <a:xfrm>
            <a:off x="9552972" y="1226861"/>
            <a:ext cx="821798" cy="824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0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08DC881-A4CD-4EC3-A1BF-2787E60B5092}"/>
                  </a:ext>
                </a:extLst>
              </p:cNvPr>
              <p:cNvSpPr/>
              <p:nvPr/>
            </p:nvSpPr>
            <p:spPr>
              <a:xfrm>
                <a:off x="9560359" y="3073310"/>
                <a:ext cx="807025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908DC881-A4CD-4EC3-A1BF-2787E60B5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359" y="3073310"/>
                <a:ext cx="807025" cy="82469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="" xmlns:a16="http://schemas.microsoft.com/office/drawing/2014/main" id="{A4C2D9CF-742C-4802-9776-D813503617CB}"/>
              </a:ext>
            </a:extLst>
          </p:cNvPr>
          <p:cNvSpPr/>
          <p:nvPr/>
        </p:nvSpPr>
        <p:spPr>
          <a:xfrm>
            <a:off x="9603388" y="4863724"/>
            <a:ext cx="821802" cy="824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v</a:t>
            </a:r>
            <a:endParaRPr lang="en-IN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3CF10606-5E21-419C-9365-645CEBEDD2B4}"/>
              </a:ext>
            </a:extLst>
          </p:cNvPr>
          <p:cNvCxnSpPr>
            <a:cxnSpLocks/>
          </p:cNvCxnSpPr>
          <p:nvPr/>
        </p:nvCxnSpPr>
        <p:spPr>
          <a:xfrm>
            <a:off x="8777112" y="1605006"/>
            <a:ext cx="84752" cy="37649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50AF97C-4C64-4A0F-AEF5-29EF2057698F}"/>
              </a:ext>
            </a:extLst>
          </p:cNvPr>
          <p:cNvCxnSpPr>
            <a:cxnSpLocks/>
          </p:cNvCxnSpPr>
          <p:nvPr/>
        </p:nvCxnSpPr>
        <p:spPr>
          <a:xfrm>
            <a:off x="9236640" y="1605006"/>
            <a:ext cx="0" cy="18922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0646003-C7CC-49D6-80B4-05085259EEC7}"/>
              </a:ext>
            </a:extLst>
          </p:cNvPr>
          <p:cNvCxnSpPr>
            <a:cxnSpLocks/>
          </p:cNvCxnSpPr>
          <p:nvPr/>
        </p:nvCxnSpPr>
        <p:spPr>
          <a:xfrm>
            <a:off x="8525351" y="1600232"/>
            <a:ext cx="9661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A352DFB-01B2-42C5-938D-3A7C8144FBB6}"/>
              </a:ext>
            </a:extLst>
          </p:cNvPr>
          <p:cNvCxnSpPr>
            <a:cxnSpLocks/>
          </p:cNvCxnSpPr>
          <p:nvPr/>
        </p:nvCxnSpPr>
        <p:spPr>
          <a:xfrm>
            <a:off x="8909745" y="3564504"/>
            <a:ext cx="58173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BFD6928-A4DB-4882-B45A-2AD1846DDC81}"/>
              </a:ext>
            </a:extLst>
          </p:cNvPr>
          <p:cNvCxnSpPr>
            <a:cxnSpLocks/>
          </p:cNvCxnSpPr>
          <p:nvPr/>
        </p:nvCxnSpPr>
        <p:spPr>
          <a:xfrm>
            <a:off x="8657877" y="5369909"/>
            <a:ext cx="9661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540C6B4-8DB3-4501-A3FC-5C55AA7422FF}"/>
              </a:ext>
            </a:extLst>
          </p:cNvPr>
          <p:cNvSpPr/>
          <p:nvPr/>
        </p:nvSpPr>
        <p:spPr>
          <a:xfrm>
            <a:off x="8301512" y="3338459"/>
            <a:ext cx="360520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56828DE-30B5-46D9-9CB3-031D56BD07AC}"/>
              </a:ext>
            </a:extLst>
          </p:cNvPr>
          <p:cNvSpPr/>
          <p:nvPr/>
        </p:nvSpPr>
        <p:spPr>
          <a:xfrm>
            <a:off x="8909745" y="2331464"/>
            <a:ext cx="333707" cy="52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x</a:t>
            </a:r>
            <a:endParaRPr lang="en-IN" sz="2400" b="1" i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CEC5B27-5FEA-4FC7-9735-F41DD3DA13D8}"/>
              </a:ext>
            </a:extLst>
          </p:cNvPr>
          <p:cNvGrpSpPr/>
          <p:nvPr/>
        </p:nvGrpSpPr>
        <p:grpSpPr>
          <a:xfrm>
            <a:off x="9546327" y="1226861"/>
            <a:ext cx="872218" cy="4461561"/>
            <a:chOff x="9555536" y="1226861"/>
            <a:chExt cx="872218" cy="4461561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9E79D49-DD1E-4FFE-8282-C66C5C4321F5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14" y="2029394"/>
              <a:ext cx="0" cy="10288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458FB34-2587-48DD-A812-295F887B182E}"/>
                </a:ext>
              </a:extLst>
            </p:cNvPr>
            <p:cNvCxnSpPr>
              <a:cxnSpLocks/>
            </p:cNvCxnSpPr>
            <p:nvPr/>
          </p:nvCxnSpPr>
          <p:spPr>
            <a:xfrm>
              <a:off x="9989181" y="3898008"/>
              <a:ext cx="22333" cy="965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5FB01F4-CF6F-4124-B68D-3E536815D578}"/>
                </a:ext>
              </a:extLst>
            </p:cNvPr>
            <p:cNvSpPr/>
            <p:nvPr/>
          </p:nvSpPr>
          <p:spPr>
            <a:xfrm>
              <a:off x="9555536" y="1226861"/>
              <a:ext cx="821798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= 0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65152C3-E334-47D1-B70D-3AF75BCA48FB}"/>
                    </a:ext>
                  </a:extLst>
                </p:cNvPr>
                <p:cNvSpPr/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765152C3-E334-47D1-B70D-3AF75BCA4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EF148C8-2475-493D-9962-D22F8E61D0B7}"/>
                </a:ext>
              </a:extLst>
            </p:cNvPr>
            <p:cNvSpPr/>
            <p:nvPr/>
          </p:nvSpPr>
          <p:spPr>
            <a:xfrm>
              <a:off x="9605952" y="4863724"/>
              <a:ext cx="821802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v</a:t>
              </a:r>
              <a:endParaRPr lang="en-IN" i="1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E601529-C493-4AF7-8CD1-545CBBDD56CE}"/>
              </a:ext>
            </a:extLst>
          </p:cNvPr>
          <p:cNvCxnSpPr>
            <a:cxnSpLocks/>
          </p:cNvCxnSpPr>
          <p:nvPr/>
        </p:nvCxnSpPr>
        <p:spPr>
          <a:xfrm>
            <a:off x="8909745" y="3565572"/>
            <a:ext cx="58173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138F001-0B31-4D02-8644-D40E038258DF}"/>
              </a:ext>
            </a:extLst>
          </p:cNvPr>
          <p:cNvGrpSpPr/>
          <p:nvPr/>
        </p:nvGrpSpPr>
        <p:grpSpPr>
          <a:xfrm>
            <a:off x="9541945" y="1226861"/>
            <a:ext cx="872218" cy="4461561"/>
            <a:chOff x="9555536" y="1226861"/>
            <a:chExt cx="872218" cy="446156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137CCB1B-5DC8-4DE4-8132-030053F1A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14" y="2029394"/>
              <a:ext cx="0" cy="10288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BE4A4CEF-C05A-422C-9160-9D4A8CAB2DAE}"/>
                </a:ext>
              </a:extLst>
            </p:cNvPr>
            <p:cNvCxnSpPr>
              <a:cxnSpLocks/>
            </p:cNvCxnSpPr>
            <p:nvPr/>
          </p:nvCxnSpPr>
          <p:spPr>
            <a:xfrm>
              <a:off x="9989181" y="3898008"/>
              <a:ext cx="22333" cy="965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0B48723-F5F7-4570-B8EF-5E3FDE2AEE3A}"/>
                </a:ext>
              </a:extLst>
            </p:cNvPr>
            <p:cNvSpPr/>
            <p:nvPr/>
          </p:nvSpPr>
          <p:spPr>
            <a:xfrm>
              <a:off x="9555536" y="1226861"/>
              <a:ext cx="821798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= 0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3EFF30C-29E8-4D4F-92C5-8C76AA4F19A8}"/>
                    </a:ext>
                  </a:extLst>
                </p:cNvPr>
                <p:cNvSpPr/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E3EFF30C-29E8-4D4F-92C5-8C76AA4F19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23" y="3073310"/>
                  <a:ext cx="807025" cy="82469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AE37195A-EC66-47F1-AB2D-593F54FA45DB}"/>
                </a:ext>
              </a:extLst>
            </p:cNvPr>
            <p:cNvSpPr/>
            <p:nvPr/>
          </p:nvSpPr>
          <p:spPr>
            <a:xfrm>
              <a:off x="9605952" y="4863724"/>
              <a:ext cx="821802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v</a:t>
              </a:r>
              <a:endParaRPr lang="en-IN" i="1" dirty="0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E1054654-B79D-415A-B511-92739E0D2C3B}"/>
              </a:ext>
            </a:extLst>
          </p:cNvPr>
          <p:cNvCxnSpPr>
            <a:cxnSpLocks/>
          </p:cNvCxnSpPr>
          <p:nvPr/>
        </p:nvCxnSpPr>
        <p:spPr>
          <a:xfrm>
            <a:off x="9234985" y="1605006"/>
            <a:ext cx="0" cy="18922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812455E-07F1-4C46-86DD-E46F334F7915}"/>
              </a:ext>
            </a:extLst>
          </p:cNvPr>
          <p:cNvGrpSpPr/>
          <p:nvPr/>
        </p:nvGrpSpPr>
        <p:grpSpPr>
          <a:xfrm>
            <a:off x="8525351" y="1226861"/>
            <a:ext cx="1888812" cy="4461561"/>
            <a:chOff x="8523696" y="1226861"/>
            <a:chExt cx="1888812" cy="446156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D9B1FF-DFF6-464A-8665-EC8045342622}"/>
                </a:ext>
              </a:extLst>
            </p:cNvPr>
            <p:cNvCxnSpPr>
              <a:cxnSpLocks/>
            </p:cNvCxnSpPr>
            <p:nvPr/>
          </p:nvCxnSpPr>
          <p:spPr>
            <a:xfrm>
              <a:off x="8523696" y="1600232"/>
              <a:ext cx="966131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9A9A60E7-31A4-4DF5-836A-5F6B03075193}"/>
                </a:ext>
              </a:extLst>
            </p:cNvPr>
            <p:cNvGrpSpPr/>
            <p:nvPr/>
          </p:nvGrpSpPr>
          <p:grpSpPr>
            <a:xfrm>
              <a:off x="9540290" y="1226861"/>
              <a:ext cx="872218" cy="4461561"/>
              <a:chOff x="9555536" y="1226861"/>
              <a:chExt cx="872218" cy="446156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F47509F6-2B0A-43DC-B356-7D92312D9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6014" y="2029394"/>
                <a:ext cx="0" cy="102885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="" xmlns:a16="http://schemas.microsoft.com/office/drawing/2014/main" id="{10AC7E95-37FE-4DA7-BDBA-5AB2B1EBD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9181" y="3898008"/>
                <a:ext cx="22333" cy="96571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6B996B45-C73D-46EA-9CB0-0306E70D4E8F}"/>
                  </a:ext>
                </a:extLst>
              </p:cNvPr>
              <p:cNvSpPr/>
              <p:nvPr/>
            </p:nvSpPr>
            <p:spPr>
              <a:xfrm>
                <a:off x="9555536" y="1226861"/>
                <a:ext cx="821798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= 0</a:t>
                </a:r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B04D0059-445F-419F-8D7F-9E433F2AEB49}"/>
                      </a:ext>
                    </a:extLst>
                  </p:cNvPr>
                  <p:cNvSpPr/>
                  <p:nvPr/>
                </p:nvSpPr>
                <p:spPr>
                  <a:xfrm>
                    <a:off x="9562923" y="3073310"/>
                    <a:ext cx="807025" cy="82469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IN" dirty="0"/>
                  </a:p>
                </p:txBody>
              </p:sp>
            </mc:Choice>
            <mc:Fallback>
              <p:sp>
                <p:nvSpPr>
                  <p:cNvPr id="47" name="Oval 46">
                    <a:extLst>
                      <a:ext uri="{FF2B5EF4-FFF2-40B4-BE49-F238E27FC236}">
                        <a16:creationId xmlns="" xmlns:a16="http://schemas.microsoft.com/office/drawing/2014/main" id="{B04D0059-445F-419F-8D7F-9E433F2AEB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2923" y="3073310"/>
                    <a:ext cx="807025" cy="824698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9D451757-958F-4C7A-826D-91EC4011EF95}"/>
                  </a:ext>
                </a:extLst>
              </p:cNvPr>
              <p:cNvSpPr/>
              <p:nvPr/>
            </p:nvSpPr>
            <p:spPr>
              <a:xfrm>
                <a:off x="9605952" y="4863724"/>
                <a:ext cx="821802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/>
                  <a:t>v</a:t>
                </a:r>
                <a:endParaRPr lang="en-IN" i="1" dirty="0"/>
              </a:p>
            </p:txBody>
          </p:sp>
        </p:grpSp>
      </p:grp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148281D2-9FFD-4088-BEFE-17A7D5E5FF7A}"/>
              </a:ext>
            </a:extLst>
          </p:cNvPr>
          <p:cNvCxnSpPr>
            <a:cxnSpLocks/>
          </p:cNvCxnSpPr>
          <p:nvPr/>
        </p:nvCxnSpPr>
        <p:spPr>
          <a:xfrm>
            <a:off x="9942693" y="2029394"/>
            <a:ext cx="0" cy="1028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572CE21-F7BB-41F4-9C4B-0FB41431F781}"/>
              </a:ext>
            </a:extLst>
          </p:cNvPr>
          <p:cNvSpPr/>
          <p:nvPr/>
        </p:nvSpPr>
        <p:spPr>
          <a:xfrm>
            <a:off x="9541945" y="1226861"/>
            <a:ext cx="821798" cy="824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0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1018027-3E4B-44DC-B039-B0F71F5ED375}"/>
                  </a:ext>
                </a:extLst>
              </p:cNvPr>
              <p:cNvSpPr/>
              <p:nvPr/>
            </p:nvSpPr>
            <p:spPr>
              <a:xfrm>
                <a:off x="9549602" y="3073310"/>
                <a:ext cx="807025" cy="8246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B1018027-3E4B-44DC-B039-B0F71F5ED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02" y="3073310"/>
                <a:ext cx="807025" cy="82469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82A208F7-45AD-4C0C-8FE5-98CA5AE6D6BC}"/>
              </a:ext>
            </a:extLst>
          </p:cNvPr>
          <p:cNvGrpSpPr/>
          <p:nvPr/>
        </p:nvGrpSpPr>
        <p:grpSpPr>
          <a:xfrm>
            <a:off x="8299857" y="1226861"/>
            <a:ext cx="2941526" cy="4962277"/>
            <a:chOff x="8299857" y="1226861"/>
            <a:chExt cx="2941526" cy="4962277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9AA6975-632A-4650-B04A-54C19DE701B5}"/>
                </a:ext>
              </a:extLst>
            </p:cNvPr>
            <p:cNvSpPr/>
            <p:nvPr/>
          </p:nvSpPr>
          <p:spPr>
            <a:xfrm>
              <a:off x="10706258" y="4911708"/>
              <a:ext cx="333707" cy="52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I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0BBFA5A-2955-4B7A-96DC-A3895B017A61}"/>
                </a:ext>
              </a:extLst>
            </p:cNvPr>
            <p:cNvSpPr/>
            <p:nvPr/>
          </p:nvSpPr>
          <p:spPr>
            <a:xfrm>
              <a:off x="10532945" y="1338792"/>
              <a:ext cx="333707" cy="52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I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299C661-9C52-41E5-99C3-8AAA8847C312}"/>
                </a:ext>
              </a:extLst>
            </p:cNvPr>
            <p:cNvSpPr/>
            <p:nvPr/>
          </p:nvSpPr>
          <p:spPr>
            <a:xfrm>
              <a:off x="10613353" y="3077914"/>
              <a:ext cx="333707" cy="52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IN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9FED7E9-C251-4BC6-B8EF-77DB72AA4CD7}"/>
                </a:ext>
              </a:extLst>
            </p:cNvPr>
            <p:cNvCxnSpPr>
              <a:cxnSpLocks/>
            </p:cNvCxnSpPr>
            <p:nvPr/>
          </p:nvCxnSpPr>
          <p:spPr>
            <a:xfrm>
              <a:off x="8652823" y="5688422"/>
              <a:ext cx="25885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0635B61-5037-47AB-9443-3154A6DF4463}"/>
                </a:ext>
              </a:extLst>
            </p:cNvPr>
            <p:cNvSpPr/>
            <p:nvPr/>
          </p:nvSpPr>
          <p:spPr>
            <a:xfrm>
              <a:off x="8996096" y="5666257"/>
              <a:ext cx="2012419" cy="52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Ground level</a:t>
              </a:r>
              <a:endParaRPr lang="en-IN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5CB4E1F3-6A80-454C-883E-86427DCA0882}"/>
                </a:ext>
              </a:extLst>
            </p:cNvPr>
            <p:cNvCxnSpPr>
              <a:cxnSpLocks/>
            </p:cNvCxnSpPr>
            <p:nvPr/>
          </p:nvCxnSpPr>
          <p:spPr>
            <a:xfrm>
              <a:off x="8775457" y="1605006"/>
              <a:ext cx="84752" cy="376490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6B2625C-9AE2-4601-90BA-D631FAE62299}"/>
                </a:ext>
              </a:extLst>
            </p:cNvPr>
            <p:cNvCxnSpPr>
              <a:cxnSpLocks/>
            </p:cNvCxnSpPr>
            <p:nvPr/>
          </p:nvCxnSpPr>
          <p:spPr>
            <a:xfrm>
              <a:off x="8656222" y="5369909"/>
              <a:ext cx="966131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722F5BF7-4AE0-4DCD-8F30-15F2CB8919B0}"/>
                </a:ext>
              </a:extLst>
            </p:cNvPr>
            <p:cNvSpPr/>
            <p:nvPr/>
          </p:nvSpPr>
          <p:spPr>
            <a:xfrm>
              <a:off x="8299857" y="3338459"/>
              <a:ext cx="360520" cy="52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h</a:t>
              </a:r>
              <a:endParaRPr lang="en-I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F8D312E9-2BD8-414F-98DB-94518174E2A0}"/>
                </a:ext>
              </a:extLst>
            </p:cNvPr>
            <p:cNvSpPr/>
            <p:nvPr/>
          </p:nvSpPr>
          <p:spPr>
            <a:xfrm>
              <a:off x="8908090" y="2331464"/>
              <a:ext cx="333707" cy="522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x</a:t>
              </a:r>
              <a:endParaRPr lang="en-IN" sz="24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76A6B30-0DA5-4284-9AD9-28EFE7DDE99F}"/>
                </a:ext>
              </a:extLst>
            </p:cNvPr>
            <p:cNvCxnSpPr>
              <a:cxnSpLocks/>
            </p:cNvCxnSpPr>
            <p:nvPr/>
          </p:nvCxnSpPr>
          <p:spPr>
            <a:xfrm>
              <a:off x="8908090" y="3565572"/>
              <a:ext cx="581737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D9D40CF8-214C-4E17-A6E0-28EA11BD32E8}"/>
                </a:ext>
              </a:extLst>
            </p:cNvPr>
            <p:cNvCxnSpPr>
              <a:cxnSpLocks/>
            </p:cNvCxnSpPr>
            <p:nvPr/>
          </p:nvCxnSpPr>
          <p:spPr>
            <a:xfrm>
              <a:off x="9235255" y="1605006"/>
              <a:ext cx="0" cy="189222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BF7EF95F-F257-4D82-A0D2-E88A593C8E05}"/>
                </a:ext>
              </a:extLst>
            </p:cNvPr>
            <p:cNvCxnSpPr>
              <a:cxnSpLocks/>
            </p:cNvCxnSpPr>
            <p:nvPr/>
          </p:nvCxnSpPr>
          <p:spPr>
            <a:xfrm>
              <a:off x="8525621" y="1600232"/>
              <a:ext cx="966131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2C55963D-AB7D-4300-88C4-B000A428C419}"/>
                </a:ext>
              </a:extLst>
            </p:cNvPr>
            <p:cNvCxnSpPr>
              <a:cxnSpLocks/>
            </p:cNvCxnSpPr>
            <p:nvPr/>
          </p:nvCxnSpPr>
          <p:spPr>
            <a:xfrm>
              <a:off x="9975860" y="3898008"/>
              <a:ext cx="22333" cy="965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85899E81-F2C0-4BCA-B21C-679E2AB006B3}"/>
                </a:ext>
              </a:extLst>
            </p:cNvPr>
            <p:cNvSpPr/>
            <p:nvPr/>
          </p:nvSpPr>
          <p:spPr>
            <a:xfrm>
              <a:off x="9592631" y="4863724"/>
              <a:ext cx="821802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v</a:t>
              </a:r>
              <a:endParaRPr lang="en-IN" i="1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D639A8A0-70E7-4538-A0ED-469A0FA121CB}"/>
                </a:ext>
              </a:extLst>
            </p:cNvPr>
            <p:cNvCxnSpPr>
              <a:cxnSpLocks/>
            </p:cNvCxnSpPr>
            <p:nvPr/>
          </p:nvCxnSpPr>
          <p:spPr>
            <a:xfrm>
              <a:off x="9942423" y="2029394"/>
              <a:ext cx="0" cy="10288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0C0F075B-5A77-4DFF-B4DF-312E8A3B5505}"/>
                </a:ext>
              </a:extLst>
            </p:cNvPr>
            <p:cNvSpPr/>
            <p:nvPr/>
          </p:nvSpPr>
          <p:spPr>
            <a:xfrm>
              <a:off x="9541675" y="1226861"/>
              <a:ext cx="821798" cy="824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= 0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DFE4C9D-3219-40B0-99D5-0E7947BC2009}"/>
                    </a:ext>
                  </a:extLst>
                </p:cNvPr>
                <p:cNvSpPr/>
                <p:nvPr/>
              </p:nvSpPr>
              <p:spPr>
                <a:xfrm>
                  <a:off x="9549332" y="3073310"/>
                  <a:ext cx="807025" cy="8246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86" name="Oval 85">
                  <a:extLst>
                    <a:ext uri="{FF2B5EF4-FFF2-40B4-BE49-F238E27FC236}">
                      <a16:creationId xmlns="" xmlns:a16="http://schemas.microsoft.com/office/drawing/2014/main" id="{7DFE4C9D-3219-40B0-99D5-0E7947BC20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9332" y="3073310"/>
                  <a:ext cx="807025" cy="82469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136450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849</TotalTime>
  <Words>292</Words>
  <Application>Microsoft Office PowerPoint</Application>
  <PresentationFormat>Custom</PresentationFormat>
  <Paragraphs>142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ATOMIC ENERGY CENTRAL SCHOOL-03                              TARAPUR.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ENERGY CENTRAL SCHOOL-03                              TARAPUR.</dc:title>
  <dc:creator>LENOVO</dc:creator>
  <cp:lastModifiedBy>Lab1</cp:lastModifiedBy>
  <cp:revision>166</cp:revision>
  <dcterms:created xsi:type="dcterms:W3CDTF">2020-10-12T14:04:37Z</dcterms:created>
  <dcterms:modified xsi:type="dcterms:W3CDTF">2020-10-22T06:17:17Z</dcterms:modified>
</cp:coreProperties>
</file>